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stoga" panose="020B0604020202020204" charset="0"/>
      <p:regular r:id="rId21"/>
    </p:embeddedFont>
    <p:embeddedFont>
      <p:font typeface="League Gothic" panose="020B0604020202020204" charset="0"/>
      <p:regular r:id="rId22"/>
    </p:embeddedFont>
    <p:embeddedFont>
      <p:font typeface="Public Sans" panose="020B0604020202020204" charset="0"/>
      <p:regular r:id="rId23"/>
    </p:embeddedFont>
    <p:embeddedFont>
      <p:font typeface="Public Sans Bold" panose="020B0604020202020204" charset="0"/>
      <p:regular r:id="rId24"/>
    </p:embeddedFont>
    <p:embeddedFont>
      <p:font typeface="Public Sans Thin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gif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312451" cy="1055651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60050" y="1028700"/>
            <a:ext cx="4049502" cy="8229600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4867" r="-15064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516714" y="118375"/>
            <a:ext cx="7134236" cy="56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67DB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CMU-CS 246 VIS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02387" y="4299242"/>
            <a:ext cx="10195677" cy="202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3"/>
              </a:lnSpc>
            </a:pPr>
            <a:r>
              <a:rPr lang="en-US" sz="7175">
                <a:solidFill>
                  <a:srgbClr val="FFFFFF"/>
                </a:solidFill>
                <a:latin typeface="Public Sans Bold"/>
              </a:rPr>
              <a:t>STORE MANAGEMENT SYSTEM (SMS)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6" t="-1099" r="-194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C9571-068F-7ED9-62B9-2F09DC7F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8808"/>
            <a:ext cx="18281026" cy="102693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6" t="-1099" r="-194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FFF82-FDC1-F209-4458-DCFCEB4C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4045"/>
            <a:ext cx="18281026" cy="102789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6" t="-1099" r="-194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397102" y="-186709"/>
            <a:ext cx="4890898" cy="1047370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295602" y="1174469"/>
            <a:ext cx="7386125" cy="412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7"/>
              </a:lnSpc>
            </a:pPr>
            <a:r>
              <a:rPr lang="en-US" sz="9023">
                <a:solidFill>
                  <a:srgbClr val="67DB7D"/>
                </a:solidFill>
                <a:latin typeface="Public Sans Bold"/>
              </a:rPr>
              <a:t>Phone store management application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356119" y="1183994"/>
            <a:ext cx="7903181" cy="7919013"/>
            <a:chOff x="0" y="0"/>
            <a:chExt cx="1014349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t="-6388" b="-638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11870" t="-45989" r="-23178" b="-588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0" y="6716858"/>
            <a:ext cx="914400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1"/>
              </a:lnSpc>
            </a:pPr>
            <a:r>
              <a:rPr lang="en-US" sz="5401">
                <a:solidFill>
                  <a:srgbClr val="FFFFFF"/>
                </a:solidFill>
                <a:latin typeface="Public Sans Bold"/>
              </a:rPr>
              <a:t>Log in as a sales staff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602" y="257175"/>
            <a:ext cx="210577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Calistoga"/>
              </a:rPr>
              <a:t>Review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6" t="-1099" r="-194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6" t="-1099" r="-194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6" t="-1099" r="-194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196817" y="6095904"/>
            <a:ext cx="5894367" cy="767110"/>
            <a:chOff x="0" y="0"/>
            <a:chExt cx="1447318" cy="188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7318" cy="188358"/>
            </a:xfrm>
            <a:custGeom>
              <a:avLst/>
              <a:gdLst/>
              <a:ahLst/>
              <a:cxnLst/>
              <a:rect l="l" t="t" r="r" b="b"/>
              <a:pathLst>
                <a:path w="1447318" h="188358">
                  <a:moveTo>
                    <a:pt x="94179" y="0"/>
                  </a:moveTo>
                  <a:lnTo>
                    <a:pt x="1353139" y="0"/>
                  </a:lnTo>
                  <a:cubicBezTo>
                    <a:pt x="1378117" y="0"/>
                    <a:pt x="1402072" y="9922"/>
                    <a:pt x="1419734" y="27584"/>
                  </a:cubicBezTo>
                  <a:cubicBezTo>
                    <a:pt x="1437396" y="45246"/>
                    <a:pt x="1447318" y="69201"/>
                    <a:pt x="1447318" y="94179"/>
                  </a:cubicBezTo>
                  <a:lnTo>
                    <a:pt x="1447318" y="94179"/>
                  </a:lnTo>
                  <a:cubicBezTo>
                    <a:pt x="1447318" y="146193"/>
                    <a:pt x="1405153" y="188358"/>
                    <a:pt x="1353139" y="188358"/>
                  </a:cubicBezTo>
                  <a:lnTo>
                    <a:pt x="94179" y="188358"/>
                  </a:lnTo>
                  <a:cubicBezTo>
                    <a:pt x="69201" y="188358"/>
                    <a:pt x="45246" y="178436"/>
                    <a:pt x="27584" y="160774"/>
                  </a:cubicBezTo>
                  <a:cubicBezTo>
                    <a:pt x="9922" y="143112"/>
                    <a:pt x="0" y="119157"/>
                    <a:pt x="0" y="94179"/>
                  </a:cubicBezTo>
                  <a:lnTo>
                    <a:pt x="0" y="94179"/>
                  </a:lnTo>
                  <a:cubicBezTo>
                    <a:pt x="0" y="69201"/>
                    <a:pt x="9922" y="45246"/>
                    <a:pt x="27584" y="27584"/>
                  </a:cubicBezTo>
                  <a:cubicBezTo>
                    <a:pt x="45246" y="9922"/>
                    <a:pt x="69201" y="0"/>
                    <a:pt x="9417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47318" cy="235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42488" y="3599301"/>
            <a:ext cx="4799977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38"/>
              </a:lnSpc>
            </a:pPr>
            <a:r>
              <a:rPr lang="en-US" sz="19154">
                <a:solidFill>
                  <a:srgbClr val="FFFFFF"/>
                </a:solidFill>
                <a:latin typeface="League Gothic"/>
              </a:rPr>
              <a:t>THANK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42465" y="3599301"/>
            <a:ext cx="3105800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38"/>
              </a:lnSpc>
            </a:pPr>
            <a:r>
              <a:rPr lang="en-US" sz="19154">
                <a:solidFill>
                  <a:srgbClr val="FFFFFF"/>
                </a:solidFill>
                <a:latin typeface="League Gothic"/>
              </a:rPr>
              <a:t>YOU</a:t>
            </a:r>
          </a:p>
        </p:txBody>
      </p:sp>
      <p:sp>
        <p:nvSpPr>
          <p:cNvPr id="8" name="Freeform 8"/>
          <p:cNvSpPr/>
          <p:nvPr/>
        </p:nvSpPr>
        <p:spPr>
          <a:xfrm>
            <a:off x="7821070" y="6095904"/>
            <a:ext cx="2421395" cy="732472"/>
          </a:xfrm>
          <a:custGeom>
            <a:avLst/>
            <a:gdLst/>
            <a:ahLst/>
            <a:cxnLst/>
            <a:rect l="l" t="t" r="r" b="b"/>
            <a:pathLst>
              <a:path w="2421395" h="732472">
                <a:moveTo>
                  <a:pt x="0" y="0"/>
                </a:moveTo>
                <a:lnTo>
                  <a:pt x="2421395" y="0"/>
                </a:lnTo>
                <a:lnTo>
                  <a:pt x="2421395" y="732472"/>
                </a:lnTo>
                <a:lnTo>
                  <a:pt x="0" y="732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548155">
            <a:off x="12009568" y="4949624"/>
            <a:ext cx="2244762" cy="24399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017" y="844411"/>
            <a:ext cx="9304738" cy="85997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325269"/>
            <a:ext cx="7057311" cy="6010670"/>
            <a:chOff x="0" y="0"/>
            <a:chExt cx="9409748" cy="801422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9409748" cy="1512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93"/>
                </a:lnSpc>
              </a:pPr>
              <a:r>
                <a:rPr lang="en-US" sz="7411">
                  <a:solidFill>
                    <a:srgbClr val="FFFFFF"/>
                  </a:solidFill>
                  <a:latin typeface="Public Sans Bold"/>
                </a:rPr>
                <a:t>Group Member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2233204"/>
              <a:ext cx="7010633" cy="1087919"/>
              <a:chOff x="0" y="0"/>
              <a:chExt cx="4255668" cy="660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5566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255668" h="660400">
                    <a:moveTo>
                      <a:pt x="413120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131208" y="0"/>
                    </a:lnTo>
                    <a:cubicBezTo>
                      <a:pt x="4199788" y="0"/>
                      <a:pt x="4255668" y="55880"/>
                      <a:pt x="4255668" y="124460"/>
                    </a:cubicBezTo>
                    <a:lnTo>
                      <a:pt x="4255668" y="535940"/>
                    </a:lnTo>
                    <a:cubicBezTo>
                      <a:pt x="4255668" y="604520"/>
                      <a:pt x="4199788" y="660400"/>
                      <a:pt x="4131208" y="660400"/>
                    </a:cubicBezTo>
                    <a:close/>
                  </a:path>
                </a:pathLst>
              </a:custGeom>
              <a:solidFill>
                <a:srgbClr val="67DB7D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444981" y="2410055"/>
              <a:ext cx="6226126" cy="64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1"/>
                </a:lnSpc>
              </a:pPr>
              <a:r>
                <a:rPr lang="en-US" sz="3092">
                  <a:solidFill>
                    <a:srgbClr val="121212"/>
                  </a:solidFill>
                  <a:latin typeface="Public Sans Bold"/>
                </a:rPr>
                <a:t>GROUP IV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505396"/>
              <a:ext cx="9409748" cy="4508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8"/>
                </a:lnSpc>
              </a:pPr>
              <a:r>
                <a:rPr lang="en-US" sz="3199">
                  <a:solidFill>
                    <a:srgbClr val="FFFFFF"/>
                  </a:solidFill>
                  <a:latin typeface="Public Sans Thin"/>
                </a:rPr>
                <a:t> The group consists of 5 members:</a:t>
              </a:r>
            </a:p>
            <a:p>
              <a:pPr marL="690701" lvl="1" indent="-345351" algn="l">
                <a:lnSpc>
                  <a:spcPts val="4478"/>
                </a:lnSpc>
                <a:buAutoNum type="arabicPeriod"/>
              </a:pPr>
              <a:r>
                <a:rPr lang="en-US" sz="3199">
                  <a:solidFill>
                    <a:srgbClr val="FFFFFF"/>
                  </a:solidFill>
                  <a:latin typeface="Public Sans Thin"/>
                </a:rPr>
                <a:t>Hoang Thanh An (Leader)</a:t>
              </a:r>
            </a:p>
            <a:p>
              <a:pPr marL="690701" lvl="1" indent="-345351" algn="l">
                <a:lnSpc>
                  <a:spcPts val="4478"/>
                </a:lnSpc>
                <a:buAutoNum type="arabicPeriod"/>
              </a:pPr>
              <a:r>
                <a:rPr lang="en-US" sz="3199">
                  <a:solidFill>
                    <a:srgbClr val="FFFFFF"/>
                  </a:solidFill>
                  <a:latin typeface="Public Sans"/>
                </a:rPr>
                <a:t> </a:t>
              </a:r>
              <a:r>
                <a:rPr lang="en-US" sz="3199">
                  <a:solidFill>
                    <a:srgbClr val="FFFFFF"/>
                  </a:solidFill>
                  <a:latin typeface="Public Sans Thin"/>
                </a:rPr>
                <a:t>Tran Quoc Quang</a:t>
              </a:r>
            </a:p>
            <a:p>
              <a:pPr marL="690701" lvl="1" indent="-345351" algn="l">
                <a:lnSpc>
                  <a:spcPts val="4478"/>
                </a:lnSpc>
                <a:buAutoNum type="arabicPeriod"/>
              </a:pPr>
              <a:r>
                <a:rPr lang="en-US" sz="3199">
                  <a:solidFill>
                    <a:srgbClr val="FFFFFF"/>
                  </a:solidFill>
                  <a:latin typeface="Public Sans Thin"/>
                </a:rPr>
                <a:t>Hoang Van Duong</a:t>
              </a:r>
            </a:p>
            <a:p>
              <a:pPr marL="690701" lvl="1" indent="-345351" algn="l">
                <a:lnSpc>
                  <a:spcPts val="4478"/>
                </a:lnSpc>
                <a:buAutoNum type="arabicPeriod"/>
              </a:pPr>
              <a:r>
                <a:rPr lang="en-US" sz="3199">
                  <a:solidFill>
                    <a:srgbClr val="FFFFFF"/>
                  </a:solidFill>
                  <a:latin typeface="Public Sans Thin"/>
                </a:rPr>
                <a:t>Dao Tien Dung</a:t>
              </a:r>
            </a:p>
            <a:p>
              <a:pPr marL="690701" lvl="1" indent="-345351" algn="l">
                <a:lnSpc>
                  <a:spcPts val="4478"/>
                </a:lnSpc>
                <a:buAutoNum type="arabicPeriod"/>
              </a:pPr>
              <a:r>
                <a:rPr lang="en-US" sz="3199">
                  <a:solidFill>
                    <a:srgbClr val="FFFFFF"/>
                  </a:solidFill>
                  <a:latin typeface="Public Sans Thin"/>
                </a:rPr>
                <a:t>Nguyen Viet Minh Man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4738" y="392840"/>
            <a:ext cx="10464698" cy="9398861"/>
            <a:chOff x="0" y="-739775"/>
            <a:chExt cx="13952931" cy="12531813"/>
          </a:xfrm>
        </p:grpSpPr>
        <p:sp>
          <p:nvSpPr>
            <p:cNvPr id="3" name="TextBox 3"/>
            <p:cNvSpPr txBox="1"/>
            <p:nvPr/>
          </p:nvSpPr>
          <p:spPr>
            <a:xfrm>
              <a:off x="0" y="-739775"/>
              <a:ext cx="13952931" cy="28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Public Sans Bold"/>
                </a:rPr>
                <a:t>What is phone store management?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71839"/>
              <a:ext cx="13952931" cy="9220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ublic Sans Thin"/>
                </a:rPr>
                <a:t>   Phone store manager is a position that plays an important role in the effective operation and development of a mobile phone store. They act as the "commander" of all store operations, including:</a:t>
              </a:r>
            </a:p>
            <a:p>
              <a:pPr algn="l">
                <a:lnSpc>
                  <a:spcPts val="4200"/>
                </a:lnSpc>
              </a:pPr>
              <a:endParaRPr lang="en-US" sz="3000" dirty="0">
                <a:solidFill>
                  <a:srgbClr val="FFFFFF"/>
                </a:solidFill>
                <a:latin typeface="Public Sans Thin"/>
              </a:endParaRP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 Thin"/>
                </a:rPr>
                <a:t>Employee management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 Thin"/>
                </a:rPr>
                <a:t>Product management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 Thin"/>
                </a:rPr>
                <a:t>Sales management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 Thin"/>
                </a:rPr>
                <a:t>Financial management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 Thin"/>
                </a:rPr>
                <a:t>Customer management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 Thin"/>
                </a:rPr>
                <a:t>Marketing and promotion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 Thin"/>
                </a:rPr>
                <a:t>Security</a:t>
              </a:r>
            </a:p>
            <a:p>
              <a:pPr algn="l">
                <a:lnSpc>
                  <a:spcPts val="4200"/>
                </a:lnSpc>
              </a:pPr>
              <a:endParaRPr lang="en-US" sz="3000" dirty="0">
                <a:solidFill>
                  <a:srgbClr val="FFFFFF"/>
                </a:solidFill>
                <a:latin typeface="Public Sans Thin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41001" y="0"/>
            <a:ext cx="6858000" cy="10287000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4959" t="-24959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5E5E5E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425617"/>
            <a:ext cx="70359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300">
                <a:solidFill>
                  <a:srgbClr val="FFFFFF"/>
                </a:solidFill>
                <a:latin typeface="Public Sans Bold"/>
              </a:rPr>
              <a:t>BENNEFIT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278786"/>
            <a:ext cx="7035900" cy="419100"/>
            <a:chOff x="0" y="0"/>
            <a:chExt cx="9381200" cy="5588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52400"/>
              <a:ext cx="304800" cy="304800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DB7D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572486" y="-66675"/>
              <a:ext cx="880871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ublic Sans Thin"/>
                </a:rPr>
                <a:t>Save time and costs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23400" y="1425617"/>
            <a:ext cx="70359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300">
                <a:solidFill>
                  <a:srgbClr val="FFFFFF"/>
                </a:solidFill>
                <a:latin typeface="Public Sans Bold"/>
              </a:rPr>
              <a:t>LIMIT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6570475"/>
            <a:ext cx="7035900" cy="419100"/>
            <a:chOff x="0" y="0"/>
            <a:chExt cx="9381200" cy="5588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152400"/>
              <a:ext cx="304800" cy="30480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DB7D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572486" y="-66675"/>
              <a:ext cx="880871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ublic Sans Thin"/>
                </a:rPr>
                <a:t>Improve business efficiency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7865875"/>
            <a:ext cx="7035900" cy="419100"/>
            <a:chOff x="0" y="0"/>
            <a:chExt cx="9381200" cy="55880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152400"/>
              <a:ext cx="304800" cy="30480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DB7D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572486" y="-66675"/>
              <a:ext cx="880871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ublic Sans Thin"/>
                </a:rPr>
                <a:t>Remote management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3987096"/>
            <a:ext cx="7035900" cy="419100"/>
            <a:chOff x="0" y="0"/>
            <a:chExt cx="9381200" cy="55880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152400"/>
              <a:ext cx="304800" cy="30480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DB7D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572486" y="-66675"/>
              <a:ext cx="880871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ublic Sans Thin"/>
                </a:rPr>
                <a:t>Optimize management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23400" y="3994850"/>
            <a:ext cx="7035900" cy="419100"/>
            <a:chOff x="0" y="0"/>
            <a:chExt cx="9381200" cy="558800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152400"/>
              <a:ext cx="304800" cy="304800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DB7D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572486" y="-66675"/>
              <a:ext cx="880871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ublic Sans Thin"/>
                </a:rPr>
                <a:t>Investment costs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23400" y="5280725"/>
            <a:ext cx="7035900" cy="419100"/>
            <a:chOff x="0" y="0"/>
            <a:chExt cx="9381200" cy="5588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152400"/>
              <a:ext cx="304800" cy="304800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DB7D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572486" y="-66675"/>
              <a:ext cx="880871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ublic Sans Thin"/>
                </a:rPr>
                <a:t>Security risks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23400" y="6570475"/>
            <a:ext cx="7035900" cy="419100"/>
            <a:chOff x="0" y="0"/>
            <a:chExt cx="9381200" cy="55880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152400"/>
              <a:ext cx="304800" cy="304800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DB7D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572486" y="-66675"/>
              <a:ext cx="880871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ublic Sans Thin"/>
                </a:rPr>
                <a:t>The difficulty in using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223400" y="7865875"/>
            <a:ext cx="7035900" cy="419100"/>
            <a:chOff x="0" y="0"/>
            <a:chExt cx="9381200" cy="558800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152400"/>
              <a:ext cx="304800" cy="304800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DB7D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572486" y="-66675"/>
              <a:ext cx="880871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ublic Sans Thin"/>
                </a:rPr>
                <a:t>Depends on the service provider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397102" y="-186709"/>
            <a:ext cx="4890898" cy="1047370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295602" y="1174469"/>
            <a:ext cx="7386125" cy="412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7"/>
              </a:lnSpc>
            </a:pPr>
            <a:r>
              <a:rPr lang="en-US" sz="9023">
                <a:solidFill>
                  <a:srgbClr val="67DB7D"/>
                </a:solidFill>
                <a:latin typeface="Public Sans Bold"/>
              </a:rPr>
              <a:t>Phone store management application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356119" y="1183994"/>
            <a:ext cx="7903181" cy="7919013"/>
            <a:chOff x="0" y="0"/>
            <a:chExt cx="1014349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t="-6388" b="-638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11870" t="-45989" r="-23178" b="-588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95602" y="257175"/>
            <a:ext cx="210577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Calistoga"/>
              </a:rPr>
              <a:t>Review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6716858"/>
            <a:ext cx="914400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1"/>
              </a:lnSpc>
            </a:pPr>
            <a:r>
              <a:rPr lang="en-US" sz="5401">
                <a:solidFill>
                  <a:srgbClr val="FFFFFF"/>
                </a:solidFill>
                <a:latin typeface="Public Sans Bold"/>
              </a:rPr>
              <a:t>Log in as administrator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7344" y="345344"/>
            <a:ext cx="14513312" cy="9596312"/>
          </a:xfrm>
          <a:custGeom>
            <a:avLst/>
            <a:gdLst/>
            <a:ahLst/>
            <a:cxnLst/>
            <a:rect l="l" t="t" r="r" b="b"/>
            <a:pathLst>
              <a:path w="14513312" h="9596312">
                <a:moveTo>
                  <a:pt x="0" y="0"/>
                </a:moveTo>
                <a:lnTo>
                  <a:pt x="14513312" y="0"/>
                </a:lnTo>
                <a:lnTo>
                  <a:pt x="14513312" y="9596312"/>
                </a:lnTo>
                <a:lnTo>
                  <a:pt x="0" y="959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7344" y="345344"/>
            <a:ext cx="14513312" cy="9596312"/>
          </a:xfrm>
          <a:custGeom>
            <a:avLst/>
            <a:gdLst/>
            <a:ahLst/>
            <a:cxnLst/>
            <a:rect l="l" t="t" r="r" b="b"/>
            <a:pathLst>
              <a:path w="14513312" h="9596312">
                <a:moveTo>
                  <a:pt x="0" y="0"/>
                </a:moveTo>
                <a:lnTo>
                  <a:pt x="14513312" y="0"/>
                </a:lnTo>
                <a:lnTo>
                  <a:pt x="14513312" y="9596312"/>
                </a:lnTo>
                <a:lnTo>
                  <a:pt x="0" y="959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8" b="-27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6" t="-1099" r="-194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B9EA05-E41A-0114-E891-8328F555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4045"/>
            <a:ext cx="18281026" cy="102789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147</Words>
  <Application>Microsoft Office PowerPoint</Application>
  <PresentationFormat>Custom</PresentationFormat>
  <Paragraphs>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Calistoga</vt:lpstr>
      <vt:lpstr>Arial</vt:lpstr>
      <vt:lpstr>Public Sans Thin</vt:lpstr>
      <vt:lpstr>Times New Roman</vt:lpstr>
      <vt:lpstr>League Gothic</vt:lpstr>
      <vt:lpstr>Public Sans Bold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Hoàng An</cp:lastModifiedBy>
  <cp:revision>4</cp:revision>
  <dcterms:created xsi:type="dcterms:W3CDTF">2006-08-16T00:00:00Z</dcterms:created>
  <dcterms:modified xsi:type="dcterms:W3CDTF">2024-05-26T06:12:35Z</dcterms:modified>
  <dc:identifier>DAGFqqrHXx4</dc:identifier>
</cp:coreProperties>
</file>